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8" r:id="rId6"/>
    <p:sldId id="269" r:id="rId7"/>
    <p:sldId id="275" r:id="rId8"/>
    <p:sldId id="270" r:id="rId9"/>
    <p:sldId id="280" r:id="rId10"/>
    <p:sldId id="281" r:id="rId11"/>
    <p:sldId id="271" r:id="rId12"/>
    <p:sldId id="274" r:id="rId13"/>
    <p:sldId id="277" r:id="rId14"/>
    <p:sldId id="283" r:id="rId15"/>
    <p:sldId id="285" r:id="rId16"/>
    <p:sldId id="284" r:id="rId17"/>
    <p:sldId id="286" r:id="rId18"/>
    <p:sldId id="287" r:id="rId19"/>
    <p:sldId id="290" r:id="rId20"/>
    <p:sldId id="288" r:id="rId21"/>
    <p:sldId id="289" r:id="rId22"/>
    <p:sldId id="262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2CB1-FDB3-4BF6-B837-200944B6CDAB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7778-8705-42E9-B503-5B5D0149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586B-AF81-4193-9932-1D14B167808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2B43-748C-4C14-8430-3531FD67D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FDE2-138D-428B-A9C8-04DAE2E2B9B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B47B-50E3-4863-907A-C75084C0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A5E5-EE22-41F3-A975-15AB6F6E328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DD5D-4E85-403D-A6A0-36285A52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C75A-8776-495E-BFFB-58228591B443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FBA4-614C-480E-BCDC-45F388EA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C816-4BA8-4577-B013-23BD4540CB4D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C4B8-B3F9-45F8-B835-7CE9FC8A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7595-16EC-4262-8DA8-C7B3F93BD2F5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9CD6-AD19-42D2-A33D-DADA2A315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B53E-A065-4FD0-8B31-F67E8716B2CA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2E34-DAF3-459E-98AC-E704CE26A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DFF8-EA1A-4A77-BBC0-4A2BE8414F46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8F85-92AF-4F49-995E-1558056C2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99BB-4B6F-481E-BCF2-2E401F8652DD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D45D-B15D-4EE7-AE65-7B51EA4AA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CEF4C-4887-449E-8004-B88F5D8B6EC3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1C3B-4777-44F5-A9D7-AEC00626F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8F5DE8-E708-4463-99CB-C61DF15FAF73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BE4899-97B1-4920-B595-A84BB91DB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 noChangeArrowheads="1"/>
          </p:cNvPicPr>
          <p:nvPr/>
        </p:nvPicPr>
        <p:blipFill>
          <a:blip r:embed="rId2" cstate="print"/>
          <a:srcRect l="5975" t="23392" r="311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251325"/>
            <a:ext cx="12188825" cy="2078038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white">
          <a:xfrm>
            <a:off x="0" y="4127500"/>
            <a:ext cx="12188825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white">
          <a:xfrm>
            <a:off x="0" y="6448425"/>
            <a:ext cx="12188825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Заголовок 1"/>
          <p:cNvSpPr>
            <a:spLocks noGrp="1"/>
          </p:cNvSpPr>
          <p:nvPr>
            <p:ph type="ctrTitle"/>
          </p:nvPr>
        </p:nvSpPr>
        <p:spPr>
          <a:xfrm>
            <a:off x="2968625" y="4375150"/>
            <a:ext cx="8580438" cy="1169988"/>
          </a:xfrm>
        </p:spPr>
        <p:txBody>
          <a:bodyPr/>
          <a:lstStyle/>
          <a:p>
            <a:r>
              <a:rPr lang="ru-RU" sz="1800" b="1" smtClean="0"/>
              <a:t>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8625" y="5664200"/>
            <a:ext cx="8580438" cy="555625"/>
          </a:xfrm>
        </p:spPr>
        <p:txBody>
          <a:bodyPr>
            <a:normAutofit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27.10.2017г., г. Волгоград</a:t>
            </a:r>
          </a:p>
          <a:p>
            <a:endParaRPr lang="ru-RU" smtClean="0">
              <a:solidFill>
                <a:srgbClr val="595959"/>
              </a:solidFill>
            </a:endParaRPr>
          </a:p>
        </p:txBody>
      </p:sp>
      <p:pic>
        <p:nvPicPr>
          <p:cNvPr id="13319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43751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4454525"/>
            <a:ext cx="101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567363"/>
            <a:ext cx="2035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65275" y="0"/>
            <a:ext cx="9366250" cy="76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учебного процесса</a:t>
            </a:r>
          </a:p>
        </p:txBody>
      </p:sp>
      <p:graphicFrame>
        <p:nvGraphicFramePr>
          <p:cNvPr id="22605" name="Group 77"/>
          <p:cNvGraphicFramePr>
            <a:graphicFrameLocks noGrp="1"/>
          </p:cNvGraphicFramePr>
          <p:nvPr/>
        </p:nvGraphicFramePr>
        <p:xfrm>
          <a:off x="258763" y="763588"/>
          <a:ext cx="11750675" cy="6005241"/>
        </p:xfrm>
        <a:graphic>
          <a:graphicData uri="http://schemas.openxmlformats.org/drawingml/2006/table">
            <a:tbl>
              <a:tblPr/>
              <a:tblGrid>
                <a:gridCol w="3875087"/>
                <a:gridCol w="2755900"/>
                <a:gridCol w="5119688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Этап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9" marR="9143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Метод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9" marR="9143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Типы заданий контрольно-измерительных процедур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9" marR="9143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romanUcPeriod"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Оргмомент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Вводное слово ведущего (актуализация).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Словесные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Вводная беседа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.Подготовка к игре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в группах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2.1.Повторение базовых понятий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Словесный, наглядный, игровой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Поиск соответствия терминов и определений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2.2.Демонстрация видеоролика «Песенка о вреде курения»  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Наглядный.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Видеоролик.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.Игра-соревнование.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в группах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Конкурс. 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3.1. Решение задач.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на подсчет стоимости и цены сигарет.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Выполнение заданий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FrankRuehl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Практический, игровой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Рефлексия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Словесный, игровой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Вопросы.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Подведение итогов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Словесный.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04800"/>
            <a:ext cx="10515600" cy="15382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Методическая характеристика занятия</a:t>
            </a:r>
          </a:p>
        </p:txBody>
      </p:sp>
      <p:pic>
        <p:nvPicPr>
          <p:cNvPr id="23554" name="Picture 2" descr="E:\к проекту\ды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225" y="182403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605088"/>
            <a:ext cx="6469063" cy="348456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Методическая разработка  внеурочного занятия  по теме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«Цена вредных привычек в семейном бюджете»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i="1" dirty="0" err="1" smtClean="0">
                <a:solidFill>
                  <a:srgbClr val="002060"/>
                </a:solidFill>
              </a:rPr>
              <a:t>Подтема</a:t>
            </a:r>
            <a:r>
              <a:rPr lang="ru-RU" sz="3600" b="1" i="1" dirty="0" smtClean="0">
                <a:solidFill>
                  <a:srgbClr val="002060"/>
                </a:solidFill>
              </a:rPr>
              <a:t> «Курение –деньги на ветер»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Перечень методик (технологий, методических приемов), рекомендуемых к </a:t>
            </a:r>
            <a:r>
              <a:rPr lang="ru-RU" sz="3600" dirty="0" smtClean="0">
                <a:solidFill>
                  <a:srgbClr val="FF0000"/>
                </a:solidFill>
              </a:rPr>
              <a:t>использованию.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0764" y="2008910"/>
            <a:ext cx="7883236" cy="204671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в группах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Игра.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понятиями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задач.</a:t>
            </a:r>
          </a:p>
        </p:txBody>
      </p:sp>
      <p:pic>
        <p:nvPicPr>
          <p:cNvPr id="24582" name="Picture 2" descr="F:\к проекту\игр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238" y="1995488"/>
            <a:ext cx="577691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959475" y="263525"/>
            <a:ext cx="5394325" cy="1939925"/>
          </a:xfrm>
        </p:spPr>
        <p:txBody>
          <a:bodyPr/>
          <a:lstStyle/>
          <a:p>
            <a:r>
              <a:rPr lang="ru-RU" sz="3200" smtClean="0">
                <a:solidFill>
                  <a:srgbClr val="FF3300"/>
                </a:solidFill>
              </a:rPr>
              <a:t>Методика оценки педагогической эффективности занятия</a:t>
            </a:r>
            <a:r>
              <a:rPr lang="ru-RU" sz="3200" smtClean="0"/>
              <a:t> 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5873750" y="2025650"/>
            <a:ext cx="5480050" cy="4151313"/>
          </a:xfrm>
        </p:spPr>
        <p:txBody>
          <a:bodyPr/>
          <a:lstStyle/>
          <a:p>
            <a:r>
              <a:rPr lang="ru-RU" smtClean="0"/>
              <a:t>Понравилась ли вам данная форма проведения занятия?</a:t>
            </a:r>
          </a:p>
          <a:p>
            <a:r>
              <a:rPr lang="ru-RU" smtClean="0"/>
              <a:t>Где полученные знания вам могут пригодиться в жизни?</a:t>
            </a:r>
          </a:p>
        </p:txBody>
      </p:sp>
      <p:pic>
        <p:nvPicPr>
          <p:cNvPr id="25604" name="Picture 4" descr="знак вопр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32463" cy="661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274638"/>
            <a:ext cx="10363200" cy="5957887"/>
          </a:xfrm>
        </p:spPr>
        <p:txBody>
          <a:bodyPr bIns="91440" anchor="b">
            <a:norm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Ход урока: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FF3300"/>
                </a:solidFill>
                <a:latin typeface="Franklin Gothic Book" pitchFamily="34" charset="0"/>
              </a:rPr>
              <a:t>I</a:t>
            </a:r>
            <a:r>
              <a:rPr lang="ru-RU" dirty="0" smtClean="0">
                <a:solidFill>
                  <a:srgbClr val="FF3300"/>
                </a:solidFill>
              </a:rPr>
              <a:t>. </a:t>
            </a:r>
            <a:r>
              <a:rPr lang="ru-RU" b="1" i="1" u="sng" dirty="0" err="1" smtClean="0">
                <a:solidFill>
                  <a:srgbClr val="FF3300"/>
                </a:solidFill>
              </a:rPr>
              <a:t>Оргмомент</a:t>
            </a:r>
            <a:r>
              <a:rPr lang="ru-RU" b="1" i="1" u="sng" dirty="0" smtClean="0">
                <a:solidFill>
                  <a:srgbClr val="FF3300"/>
                </a:solidFill>
              </a:rPr>
              <a:t>.</a:t>
            </a:r>
            <a:r>
              <a:rPr lang="ru-RU" b="1" i="1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262626"/>
                </a:solidFill>
              </a:rPr>
              <a:t>Приветствие. </a:t>
            </a:r>
            <a:br>
              <a:rPr lang="ru-RU" sz="3600" dirty="0" smtClean="0">
                <a:solidFill>
                  <a:srgbClr val="262626"/>
                </a:solidFill>
              </a:rPr>
            </a:br>
            <a:r>
              <a:rPr lang="ru-RU" sz="3600" dirty="0" smtClean="0">
                <a:solidFill>
                  <a:srgbClr val="262626"/>
                </a:solidFill>
              </a:rPr>
              <a:t>Формирование команд </a:t>
            </a:r>
            <a:br>
              <a:rPr lang="ru-RU" sz="3600" dirty="0" smtClean="0">
                <a:solidFill>
                  <a:srgbClr val="262626"/>
                </a:solidFill>
              </a:rPr>
            </a:br>
            <a:r>
              <a:rPr lang="ru-RU" sz="3600" dirty="0" smtClean="0">
                <a:solidFill>
                  <a:srgbClr val="262626"/>
                </a:solidFill>
              </a:rPr>
              <a:t>из числа обучающихся</a:t>
            </a:r>
            <a:r>
              <a:rPr lang="ru-RU" sz="4000" dirty="0" smtClean="0">
                <a:solidFill>
                  <a:srgbClr val="262626"/>
                </a:solidFill>
              </a:rPr>
              <a:t>. </a:t>
            </a:r>
            <a:br>
              <a:rPr lang="ru-RU" sz="4000" dirty="0" smtClean="0">
                <a:solidFill>
                  <a:srgbClr val="262626"/>
                </a:solidFill>
              </a:rPr>
            </a:br>
            <a:r>
              <a:rPr lang="ru-RU" sz="4000" dirty="0" smtClean="0">
                <a:solidFill>
                  <a:srgbClr val="262626"/>
                </a:solidFill>
              </a:rPr>
              <a:t>  </a:t>
            </a:r>
            <a:br>
              <a:rPr lang="ru-RU" sz="4000" dirty="0" smtClean="0">
                <a:solidFill>
                  <a:srgbClr val="262626"/>
                </a:solidFill>
              </a:rPr>
            </a:br>
            <a:endParaRPr lang="ru-RU" sz="4000" dirty="0" smtClean="0">
              <a:solidFill>
                <a:srgbClr val="262626"/>
              </a:solidFill>
            </a:endParaRPr>
          </a:p>
        </p:txBody>
      </p:sp>
      <p:pic>
        <p:nvPicPr>
          <p:cNvPr id="29700" name="Picture 4" descr="и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25" y="528638"/>
            <a:ext cx="4984750" cy="5307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/>
          </p:nvPr>
        </p:nvSpPr>
        <p:spPr>
          <a:xfrm>
            <a:off x="2135188" y="365125"/>
            <a:ext cx="9218612" cy="1325563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latin typeface="Times New Roman" pitchFamily="18" charset="0"/>
              </a:rPr>
              <a:t/>
            </a:r>
            <a:br>
              <a:rPr lang="ru-RU" altLang="ru-RU" sz="4000" b="1" dirty="0" smtClean="0">
                <a:latin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</a:rPr>
              <a:t> </a:t>
            </a:r>
            <a:r>
              <a:rPr lang="en-US" altLang="ru-RU" sz="3600" dirty="0" smtClean="0">
                <a:solidFill>
                  <a:srgbClr val="FF3300"/>
                </a:solidFill>
                <a:latin typeface="Times New Roman" pitchFamily="18" charset="0"/>
              </a:rPr>
              <a:t>II</a:t>
            </a:r>
            <a:r>
              <a:rPr lang="ru-RU" altLang="ru-RU" sz="3600" dirty="0" smtClean="0">
                <a:solidFill>
                  <a:srgbClr val="FF3300"/>
                </a:solidFill>
                <a:latin typeface="Times New Roman" pitchFamily="18" charset="0"/>
              </a:rPr>
              <a:t>.Подготовка к игре</a:t>
            </a:r>
            <a:r>
              <a:rPr lang="ru-RU" alt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br>
              <a:rPr lang="ru-RU" altLang="ru-RU" sz="4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</a:rPr>
              <a:t>2.1.Повторение базовых понятий</a:t>
            </a:r>
            <a:r>
              <a:rPr lang="ru-RU" altLang="ru-RU" sz="4000" dirty="0" smtClean="0">
                <a:latin typeface="Times New Roman" pitchFamily="18" charset="0"/>
              </a:rPr>
              <a:t/>
            </a:r>
            <a:br>
              <a:rPr lang="ru-RU" altLang="ru-RU" sz="4000" dirty="0" smtClean="0">
                <a:latin typeface="Times New Roman" pitchFamily="18" charset="0"/>
              </a:rPr>
            </a:br>
            <a:r>
              <a:rPr lang="ru-RU" altLang="ru-RU" sz="4000" i="1" dirty="0" smtClean="0">
                <a:latin typeface="Times New Roman" pitchFamily="18" charset="0"/>
              </a:rPr>
              <a:t>найти соответствие</a:t>
            </a:r>
            <a:r>
              <a:rPr lang="ru-RU" altLang="ru-RU" sz="4000" dirty="0" smtClean="0">
                <a:solidFill>
                  <a:srgbClr val="FF3300"/>
                </a:solidFill>
              </a:rPr>
              <a:t/>
            </a:r>
            <a:br>
              <a:rPr lang="ru-RU" altLang="ru-RU" sz="4000" dirty="0" smtClean="0">
                <a:solidFill>
                  <a:srgbClr val="FF3300"/>
                </a:solidFill>
              </a:rPr>
            </a:br>
            <a:endParaRPr lang="ru-RU" sz="4000" dirty="0" smtClean="0">
              <a:solidFill>
                <a:srgbClr val="FF3300"/>
              </a:solidFill>
            </a:endParaRPr>
          </a:p>
        </p:txBody>
      </p:sp>
      <p:sp>
        <p:nvSpPr>
          <p:cNvPr id="31749" name="Rectangle 5"/>
          <p:cNvSpPr>
            <a:spLocks noGrp="1"/>
          </p:cNvSpPr>
          <p:nvPr>
            <p:ph type="body" sz="half" idx="1"/>
          </p:nvPr>
        </p:nvSpPr>
        <p:spPr>
          <a:xfrm>
            <a:off x="838200" y="2262188"/>
            <a:ext cx="5181600" cy="39147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Бюджет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Доход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Расход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Акциз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Стоимость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3300"/>
                </a:solidFill>
              </a:rPr>
              <a:t> Цена</a:t>
            </a:r>
            <a:endParaRPr lang="ru-RU" sz="2000" b="1" dirty="0" smtClean="0">
              <a:solidFill>
                <a:srgbClr val="FF3300"/>
              </a:solidFill>
            </a:endParaRPr>
          </a:p>
        </p:txBody>
      </p:sp>
      <p:sp>
        <p:nvSpPr>
          <p:cNvPr id="31750" name="Rectangle 6"/>
          <p:cNvSpPr>
            <a:spLocks noGrp="1"/>
          </p:cNvSpPr>
          <p:nvPr>
            <p:ph type="body" sz="half" idx="2"/>
          </p:nvPr>
        </p:nvSpPr>
        <p:spPr>
          <a:xfrm>
            <a:off x="6172200" y="2357438"/>
            <a:ext cx="5181600" cy="3819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денежные средства, затраченные на содержание семьи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денежное выражение стоимости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денежные средства или материальные ценности, полученные  в результате какой-либо деятельности за определённый период времени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затраты на производство и реализацию товара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косвенный общегосударственный налог, устанавливаемый преимущественно на предметы массового потребления </a:t>
            </a:r>
          </a:p>
        </p:txBody>
      </p:sp>
      <p:pic>
        <p:nvPicPr>
          <p:cNvPr id="31752" name="Picture 8" descr="ст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93773"/>
            <a:ext cx="3632408" cy="229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latin typeface="Times New Roman" pitchFamily="18" charset="0"/>
              </a:rPr>
              <a:t>2.2.Демонстрация видеоролика «Песенка о вреде курения»</a:t>
            </a:r>
            <a:r>
              <a:rPr lang="ru-RU" altLang="ru-RU" sz="3600" smtClean="0">
                <a:latin typeface="Times New Roman" pitchFamily="18" charset="0"/>
              </a:rPr>
              <a:t>  </a:t>
            </a:r>
            <a:br>
              <a:rPr lang="ru-RU" altLang="ru-RU" sz="3600" smtClean="0">
                <a:latin typeface="Times New Roman" pitchFamily="18" charset="0"/>
              </a:rPr>
            </a:br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http://miytvideo.ru/video/О-ВРЕДЕ-КУРЕНИЯ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песня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93963"/>
            <a:ext cx="5518150" cy="3792537"/>
          </a:xfrm>
          <a:prstGeom prst="rect">
            <a:avLst/>
          </a:prstGeom>
          <a:noFill/>
        </p:spPr>
      </p:pic>
      <p:pic>
        <p:nvPicPr>
          <p:cNvPr id="30726" name="Picture 6" descr="песня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3352800"/>
            <a:ext cx="4551363" cy="331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600" b="1" dirty="0" smtClean="0">
                <a:latin typeface="Times New Roman" pitchFamily="18" charset="0"/>
              </a:rPr>
              <a:t>III</a:t>
            </a:r>
            <a:r>
              <a:rPr lang="ru-RU" altLang="ru-RU" sz="3600" b="1" dirty="0" smtClean="0">
                <a:latin typeface="Times New Roman" pitchFamily="18" charset="0"/>
              </a:rPr>
              <a:t>.Игра-соревнование</a:t>
            </a:r>
            <a:br>
              <a:rPr lang="ru-RU" altLang="ru-RU" sz="3600" b="1" dirty="0" smtClean="0">
                <a:latin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</a:rPr>
              <a:t>3.1. Решение задач.</a:t>
            </a:r>
            <a:br>
              <a:rPr lang="ru-RU" altLang="ru-RU" sz="3600" dirty="0" smtClean="0">
                <a:latin typeface="Times New Roman" pitchFamily="18" charset="0"/>
              </a:rPr>
            </a:br>
            <a:endParaRPr lang="ru-RU" sz="3600" dirty="0" smtClean="0">
              <a:latin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Условие задачи: </a:t>
            </a:r>
          </a:p>
          <a:p>
            <a:pPr>
              <a:buNone/>
            </a:pPr>
            <a:r>
              <a:rPr lang="ru-RU" dirty="0" smtClean="0"/>
              <a:t> На сигареты акциз составляет 1562 руб. за 1000 сигарет. Кроме того, НДС на данный вид товара составляет 18%.</a:t>
            </a:r>
          </a:p>
          <a:p>
            <a:r>
              <a:rPr lang="ru-RU" dirty="0" smtClean="0"/>
              <a:t>Рассчитайте сумму акциза на 1 пачку сигарет и реальную стоимость пачки сигарет, если её розничная цена составляет 95 руб. </a:t>
            </a:r>
          </a:p>
          <a:p>
            <a:r>
              <a:rPr lang="ru-RU" dirty="0" smtClean="0"/>
              <a:t>Рассчитайте, сколько уходит денег на сигареты за неделю, в месяц, за год, если курильщик выкуривает 1 пачку сигарет в день стоимостью 95 руб.</a:t>
            </a:r>
            <a:endParaRPr lang="ru-RU" dirty="0"/>
          </a:p>
        </p:txBody>
      </p:sp>
      <p:pic>
        <p:nvPicPr>
          <p:cNvPr id="33796" name="Picture 4" descr="стрел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874" y="230659"/>
            <a:ext cx="2592811" cy="2092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3.2. Выполнение заданий</a:t>
            </a:r>
            <a:r>
              <a:rPr lang="ru-RU" altLang="ru-RU" sz="4000" dirty="0" smtClean="0">
                <a:solidFill>
                  <a:srgbClr val="FF3300"/>
                </a:solidFill>
                <a:latin typeface="Times New Roman" pitchFamily="18" charset="0"/>
                <a:ea typeface="FrankRuehl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ea typeface="FrankRuehl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3300"/>
                </a:solidFill>
                <a:latin typeface="Times New Roman" pitchFamily="18" charset="0"/>
                <a:ea typeface="FrankRuehl"/>
                <a:cs typeface="Times New Roman" pitchFamily="18" charset="0"/>
              </a:rPr>
            </a:br>
            <a:endParaRPr lang="ru-RU" sz="4000" dirty="0" smtClean="0">
              <a:solidFill>
                <a:srgbClr val="FF3300"/>
              </a:solidFill>
              <a:latin typeface="Times New Roman" pitchFamily="18" charset="0"/>
              <a:ea typeface="FrankRuehl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/>
              <a:t>Задание 1: Распределить средства по ёмкостям в соответствии с полученными результатами</a:t>
            </a:r>
            <a:r>
              <a:rPr lang="ru-RU" sz="2400" dirty="0" smtClean="0"/>
              <a:t>: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r>
              <a:rPr lang="ru-RU" sz="2400" dirty="0" smtClean="0"/>
              <a:t>потраченные на сигареты за неделю</a:t>
            </a:r>
          </a:p>
          <a:p>
            <a:r>
              <a:rPr lang="ru-RU" sz="2400" dirty="0" smtClean="0"/>
              <a:t>потраченные на сигареты за месяц</a:t>
            </a:r>
          </a:p>
          <a:p>
            <a:r>
              <a:rPr lang="ru-RU" sz="2400" dirty="0" smtClean="0"/>
              <a:t>потраченные на сигареты за год</a:t>
            </a:r>
          </a:p>
          <a:p>
            <a:endParaRPr lang="ru-RU" sz="2400" dirty="0" smtClean="0"/>
          </a:p>
        </p:txBody>
      </p:sp>
      <p:sp>
        <p:nvSpPr>
          <p:cNvPr id="34822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34823" name="Picture 7" descr="банк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338" y="1644650"/>
            <a:ext cx="5508625" cy="467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Задание 2: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Составить коллаж или нарисовать те вещи, которые можно приобрести на сэкономленные деньги.</a:t>
            </a:r>
            <a:endParaRPr lang="ru-RU" sz="2400" dirty="0"/>
          </a:p>
        </p:txBody>
      </p:sp>
      <p:pic>
        <p:nvPicPr>
          <p:cNvPr id="2051" name="Picture 3" descr="F:\к проекту\ве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253" y="1708172"/>
            <a:ext cx="4251821" cy="2748299"/>
          </a:xfrm>
          <a:prstGeom prst="rect">
            <a:avLst/>
          </a:prstGeom>
          <a:noFill/>
        </p:spPr>
      </p:pic>
      <p:pic>
        <p:nvPicPr>
          <p:cNvPr id="2052" name="Picture 4" descr="F:\к проекту\кроссов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918" y="4928495"/>
            <a:ext cx="3281820" cy="1430766"/>
          </a:xfrm>
          <a:prstGeom prst="rect">
            <a:avLst/>
          </a:prstGeom>
          <a:noFill/>
        </p:spPr>
      </p:pic>
      <p:pic>
        <p:nvPicPr>
          <p:cNvPr id="2053" name="Picture 5" descr="F:\к проекту\кур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912" y="2182578"/>
            <a:ext cx="3048000" cy="2996184"/>
          </a:xfrm>
          <a:prstGeom prst="rect">
            <a:avLst/>
          </a:prstGeom>
          <a:noFill/>
        </p:spPr>
      </p:pic>
      <p:pic>
        <p:nvPicPr>
          <p:cNvPr id="2054" name="Picture 6" descr="F:\к проекту\ноу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7308" y="4718716"/>
            <a:ext cx="3657600" cy="1901952"/>
          </a:xfrm>
          <a:prstGeom prst="rect">
            <a:avLst/>
          </a:prstGeom>
          <a:noFill/>
        </p:spPr>
      </p:pic>
      <p:pic>
        <p:nvPicPr>
          <p:cNvPr id="2055" name="Picture 7" descr="F:\к проекту\сма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806" y="5047539"/>
            <a:ext cx="2672236" cy="150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Команда проекта:</a:t>
            </a:r>
            <a:endParaRPr lang="ru-RU" b="1" dirty="0">
              <a:solidFill>
                <a:srgbClr val="FF0000"/>
              </a:solidFill>
              <a:latin typeface="Decorlz" pitchFamily="2" charset="0"/>
            </a:endParaRPr>
          </a:p>
        </p:txBody>
      </p:sp>
      <p:sp>
        <p:nvSpPr>
          <p:cNvPr id="14338" name="Объект 4"/>
          <p:cNvSpPr>
            <a:spLocks noGrp="1"/>
          </p:cNvSpPr>
          <p:nvPr>
            <p:ph idx="1"/>
          </p:nvPr>
        </p:nvSpPr>
        <p:spPr>
          <a:xfrm>
            <a:off x="838200" y="1454150"/>
            <a:ext cx="7945438" cy="4722813"/>
          </a:xfrm>
        </p:spPr>
        <p:txBody>
          <a:bodyPr/>
          <a:lstStyle/>
          <a:p>
            <a:r>
              <a:rPr lang="ru-RU" smtClean="0"/>
              <a:t>Забудько</a:t>
            </a:r>
            <a:r>
              <a:rPr lang="ru-RU" dirty="0" smtClean="0"/>
              <a:t> </a:t>
            </a:r>
            <a:r>
              <a:rPr lang="ru-RU" dirty="0" smtClean="0"/>
              <a:t>Елена Васильевна, преподаватель математики ГБПОУ «ПУ №45»;</a:t>
            </a:r>
          </a:p>
          <a:p>
            <a:r>
              <a:rPr lang="ru-RU" dirty="0" err="1" smtClean="0"/>
              <a:t>Завгородняя</a:t>
            </a:r>
            <a:r>
              <a:rPr lang="ru-RU" dirty="0" smtClean="0"/>
              <a:t> Наталья Анатольевна, преподаватель истории и обществознания ГБПОУ «ПУ №45».</a:t>
            </a:r>
          </a:p>
        </p:txBody>
      </p:sp>
      <p:pic>
        <p:nvPicPr>
          <p:cNvPr id="14339" name="Picture 2" descr="F:\к проекту\участ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5863" y="3054350"/>
            <a:ext cx="2809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dirty="0" smtClean="0">
                <a:solidFill>
                  <a:srgbClr val="FF0000"/>
                </a:solidFill>
                <a:latin typeface="Times New Roman" pitchFamily="18" charset="0"/>
              </a:rPr>
              <a:t>III</a:t>
            </a:r>
            <a:r>
              <a:rPr lang="ru-RU" altLang="ru-RU" sz="4000" dirty="0" smtClean="0">
                <a:solidFill>
                  <a:srgbClr val="FF0000"/>
                </a:solidFill>
                <a:latin typeface="Times New Roman" pitchFamily="18" charset="0"/>
              </a:rPr>
              <a:t>. Рефлексия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838200" y="1198563"/>
            <a:ext cx="8645525" cy="4978400"/>
          </a:xfrm>
        </p:spPr>
        <p:txBody>
          <a:bodyPr/>
          <a:lstStyle/>
          <a:p>
            <a:r>
              <a:rPr lang="ru-RU" dirty="0" smtClean="0"/>
              <a:t>Понравилась ли вам данная форма проведения занятия?</a:t>
            </a: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  <a:r>
              <a:rPr lang="ru-RU" i="1" dirty="0" smtClean="0"/>
              <a:t>В ёмкость «Понравилось» опускают красные фишки,</a:t>
            </a:r>
          </a:p>
          <a:p>
            <a:pPr>
              <a:buFont typeface="Arial" charset="0"/>
              <a:buNone/>
            </a:pPr>
            <a:r>
              <a:rPr lang="ru-RU" i="1" dirty="0" smtClean="0"/>
              <a:t>В емкость «Не понравилось» опускают белые фишки.</a:t>
            </a:r>
            <a:endParaRPr lang="ru-RU" dirty="0" smtClean="0"/>
          </a:p>
          <a:p>
            <a:r>
              <a:rPr lang="ru-RU" dirty="0" smtClean="0"/>
              <a:t>Где полученные знания вам могут пригодиться в жизни?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38916" name="Picture 4" descr="фи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278" y="3121025"/>
            <a:ext cx="3171825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</a:rPr>
              <a:t>IV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</a:rPr>
              <a:t>. Подведение итогов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altLang="ru-RU" dirty="0" smtClean="0">
                <a:latin typeface="Times New Roman" pitchFamily="18" charset="0"/>
              </a:rPr>
              <a:t>Заслушиваются  итоги соревнования.</a:t>
            </a:r>
          </a:p>
          <a:p>
            <a:pPr lvl="0"/>
            <a:r>
              <a:rPr lang="ru-RU" altLang="ru-RU" dirty="0" smtClean="0">
                <a:latin typeface="Times New Roman" pitchFamily="18" charset="0"/>
              </a:rPr>
              <a:t> Поздравление участников и победителей.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1026" name="Picture 2" descr="F:\к проекту\ekonomiya-semeynogo-byudzh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793" y="2889164"/>
            <a:ext cx="619884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 noChangeArrowheads="1"/>
          </p:cNvPicPr>
          <p:nvPr/>
        </p:nvPicPr>
        <p:blipFill>
          <a:blip r:embed="rId2" cstate="print"/>
          <a:srcRect t="22551" b="11145"/>
          <a:stretch>
            <a:fillRect/>
          </a:stretch>
        </p:blipFill>
        <p:spPr bwMode="auto">
          <a:xfrm>
            <a:off x="0" y="0"/>
            <a:ext cx="12192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5"/>
          </a:xfrm>
        </p:spPr>
        <p:txBody>
          <a:bodyPr/>
          <a:lstStyle/>
          <a:p>
            <a:pPr algn="ctr"/>
            <a:r>
              <a:rPr lang="ru-RU" smtClean="0"/>
              <a:t>Благодарим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3" y="331788"/>
            <a:ext cx="10515600" cy="860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Тема итоговой аттестационной работы (проекта)	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846138" y="1482725"/>
            <a:ext cx="10515600" cy="46482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</a:rPr>
              <a:t>Методическая разработка </a:t>
            </a:r>
            <a:r>
              <a:rPr lang="ru-RU" sz="3200" b="1" dirty="0" smtClean="0">
                <a:solidFill>
                  <a:srgbClr val="FF0000"/>
                </a:solidFill>
              </a:rPr>
              <a:t> внеурочного занятия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по </a:t>
            </a:r>
            <a:r>
              <a:rPr lang="ru-RU" sz="3200" b="1" dirty="0" smtClean="0">
                <a:solidFill>
                  <a:srgbClr val="FF0000"/>
                </a:solidFill>
              </a:rPr>
              <a:t>теме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«Цена вредных привычек в семейном бюджете»</a:t>
            </a:r>
            <a:endParaRPr lang="ru-RU" sz="40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Picture 3" descr="E:\к проекту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3768725"/>
            <a:ext cx="410051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576513"/>
            <a:ext cx="10515600" cy="35131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Методическая разработка внеурочного занятия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по учебной дисциплине «Финансовая грамотность».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тема: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dirty="0" smtClean="0">
                <a:solidFill>
                  <a:srgbClr val="FF0000"/>
                </a:solidFill>
              </a:rPr>
              <a:t>Цена вредных привычек в семейном бюджете</a:t>
            </a:r>
            <a:r>
              <a:rPr lang="ru-RU" sz="3600" b="1" dirty="0" smtClean="0">
                <a:solidFill>
                  <a:srgbClr val="FF0000"/>
                </a:solidFill>
              </a:rPr>
              <a:t>».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err="1" smtClean="0">
                <a:solidFill>
                  <a:srgbClr val="002060"/>
                </a:solidFill>
              </a:rPr>
              <a:t>Подтема</a:t>
            </a:r>
            <a:r>
              <a:rPr lang="ru-RU" sz="3600" b="1" dirty="0" smtClean="0">
                <a:solidFill>
                  <a:srgbClr val="002060"/>
                </a:solidFill>
              </a:rPr>
              <a:t> «Курение-деньги на ветер»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dirty="0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186113" y="374650"/>
            <a:ext cx="8161337" cy="1633538"/>
          </a:xfrm>
        </p:spPr>
        <p:txBody>
          <a:bodyPr/>
          <a:lstStyle/>
          <a:p>
            <a:pPr algn="ctr"/>
            <a:r>
              <a:rPr lang="ru-RU" sz="4000" b="1" smtClean="0"/>
              <a:t>Общая характеристика занятия</a:t>
            </a:r>
          </a:p>
        </p:txBody>
      </p:sp>
      <p:pic>
        <p:nvPicPr>
          <p:cNvPr id="16388" name="Picture 5" descr="http://privadmin.ru/assets/uploads/2015-12-10/2015-12-10_14-14-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269875"/>
            <a:ext cx="26574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Характеристика 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Объект :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Место: г. Волгоград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Название образовательной </a:t>
            </a:r>
            <a:r>
              <a:rPr lang="ru-RU" b="1" dirty="0" smtClean="0"/>
              <a:t>организации: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cap="all" dirty="0" smtClean="0"/>
              <a:t>ГБПОУ  «</a:t>
            </a:r>
            <a:r>
              <a:rPr lang="ru-RU" dirty="0" smtClean="0"/>
              <a:t>Профессиональное училище </a:t>
            </a:r>
            <a:r>
              <a:rPr lang="ru-RU" cap="all" dirty="0" smtClean="0"/>
              <a:t>№6»;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cap="all" dirty="0" smtClean="0"/>
              <a:t> ГБПОУ «</a:t>
            </a:r>
            <a:r>
              <a:rPr lang="ru-RU" dirty="0" smtClean="0"/>
              <a:t>Профессиональное училище</a:t>
            </a:r>
            <a:r>
              <a:rPr lang="ru-RU" cap="all" dirty="0" smtClean="0"/>
              <a:t> №45».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Участники проекта</a:t>
            </a:r>
            <a:r>
              <a:rPr lang="ru-RU" dirty="0"/>
              <a:t>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900" dirty="0" err="1" smtClean="0"/>
              <a:t>Бородкина</a:t>
            </a:r>
            <a:r>
              <a:rPr lang="ru-RU" sz="2900" dirty="0" smtClean="0"/>
              <a:t> Светлана Александровна, преподаватель истории и обществознания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900" dirty="0" err="1" smtClean="0"/>
              <a:t>Забудько</a:t>
            </a:r>
            <a:r>
              <a:rPr lang="ru-RU" sz="2900" dirty="0" smtClean="0"/>
              <a:t> Елена Васильевна, преподаватель математики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900" dirty="0" err="1" smtClean="0"/>
              <a:t>Завгородняя</a:t>
            </a:r>
            <a:r>
              <a:rPr lang="ru-RU" sz="2900" dirty="0" smtClean="0"/>
              <a:t> Наталья Анатольевна, преподаватель истории, обществознания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900" dirty="0" smtClean="0"/>
              <a:t>Обучающиеся 2 курса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Внеурочное занятие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Место занятия в логике реализации предмета (курса, факультатива</a:t>
            </a:r>
            <a:r>
              <a:rPr lang="ru-RU" dirty="0" smtClean="0"/>
              <a:t>): </a:t>
            </a:r>
            <a:r>
              <a:rPr lang="ru-RU" i="1" dirty="0" smtClean="0"/>
              <a:t>внеурочное занятие по учебной дисциплине «Финансовая грамотность»</a:t>
            </a:r>
            <a:endParaRPr lang="ru-RU" i="1" dirty="0"/>
          </a:p>
        </p:txBody>
      </p:sp>
      <p:pic>
        <p:nvPicPr>
          <p:cNvPr id="17411" name="Picture 2" descr="F:\к проекту\участни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1149350"/>
            <a:ext cx="403066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Характеристика 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Вид деятельности </a:t>
            </a:r>
            <a:r>
              <a:rPr lang="ru-RU" b="1" dirty="0" smtClean="0"/>
              <a:t>обучающихся</a:t>
            </a:r>
            <a:r>
              <a:rPr lang="ru-RU" dirty="0"/>
              <a:t>: </a:t>
            </a:r>
            <a:r>
              <a:rPr lang="ru-RU" i="1" dirty="0" smtClean="0">
                <a:solidFill>
                  <a:srgbClr val="FF0000"/>
                </a:solidFill>
              </a:rPr>
              <a:t>внеурочная </a:t>
            </a:r>
            <a:r>
              <a:rPr lang="ru-RU" i="1" dirty="0">
                <a:solidFill>
                  <a:srgbClr val="FF0000"/>
                </a:solidFill>
              </a:rPr>
              <a:t>деятельность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Количество занятий по теме/ порядковый номер в теме</a:t>
            </a:r>
            <a:r>
              <a:rPr lang="ru-RU" dirty="0"/>
              <a:t>: </a:t>
            </a:r>
            <a:r>
              <a:rPr lang="ru-RU" i="1" dirty="0">
                <a:solidFill>
                  <a:srgbClr val="FF0000"/>
                </a:solidFill>
              </a:rPr>
              <a:t>5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/ </a:t>
            </a:r>
            <a:r>
              <a:rPr lang="ru-RU" i="1" dirty="0" smtClean="0">
                <a:solidFill>
                  <a:srgbClr val="FF0000"/>
                </a:solidFill>
              </a:rPr>
              <a:t>2 </a:t>
            </a:r>
            <a:endParaRPr lang="ru-RU" i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Тип занятия</a:t>
            </a:r>
            <a:r>
              <a:rPr lang="ru-RU" dirty="0"/>
              <a:t>: </a:t>
            </a:r>
            <a:r>
              <a:rPr lang="ru-RU" i="1" dirty="0" smtClean="0">
                <a:solidFill>
                  <a:srgbClr val="FF0000"/>
                </a:solidFill>
              </a:rPr>
              <a:t>обобщение и систематизация знаний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Форма проведения : </a:t>
            </a:r>
            <a:r>
              <a:rPr lang="ru-RU" i="1" dirty="0" smtClean="0">
                <a:solidFill>
                  <a:srgbClr val="FF0000"/>
                </a:solidFill>
              </a:rPr>
              <a:t>игра-соревнование</a:t>
            </a:r>
            <a:endParaRPr lang="ru-RU" i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Оборудование и/ или характеристика образовательной </a:t>
            </a:r>
            <a:r>
              <a:rPr lang="ru-RU" b="1" dirty="0" smtClean="0"/>
              <a:t>среды: </a:t>
            </a:r>
            <a:r>
              <a:rPr lang="ru-RU" i="1" dirty="0" smtClean="0">
                <a:solidFill>
                  <a:srgbClr val="FF0000"/>
                </a:solidFill>
              </a:rPr>
              <a:t>демонстрационный ПК (мультимедиа проектор, экран), презентация, карточки для игры и практической работы</a:t>
            </a: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Учебно-методическое обеспечение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600" dirty="0" smtClean="0"/>
              <a:t>1.Жданова А.О. Финансовая грамотность: Материалы для обучающихся. СПО. ВИТА-ПРЕСС, 2015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ru-RU" sz="2600" dirty="0" smtClean="0"/>
              <a:t> </a:t>
            </a:r>
            <a:endParaRPr lang="ru-RU" sz="2600" dirty="0"/>
          </a:p>
          <a:p>
            <a:pPr>
              <a:buNone/>
            </a:pPr>
            <a:r>
              <a:rPr lang="ru-RU" sz="2600" dirty="0" smtClean="0"/>
              <a:t>2.Финансовая грамотность: материалы для воспитанников детских домов и учащихся школ-интернатов. Советы на каждый день / Е. В. </a:t>
            </a:r>
            <a:r>
              <a:rPr lang="ru-RU" sz="2600" dirty="0" err="1" smtClean="0"/>
              <a:t>Галишникова</a:t>
            </a:r>
            <a:r>
              <a:rPr lang="ru-RU" sz="2600" dirty="0" smtClean="0"/>
              <a:t>, О. А. Зарубина, Л. В. Стахович. — М.: ВИТА-ПРЕСС, 2014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5" name="Picture 3" descr="C:\Users\user\Pictures\комп.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0691" y="1103871"/>
            <a:ext cx="1827942" cy="231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4863" y="2825750"/>
            <a:ext cx="10515600" cy="3125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«Методическая разработка внеурочного занятия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по учебной дисциплине «Финансовая грамотность».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тема: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Цена вредных привычек в семейном бюджете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Подтема</a:t>
            </a:r>
            <a:r>
              <a:rPr lang="ru-RU" b="1" dirty="0" smtClean="0">
                <a:solidFill>
                  <a:srgbClr val="002060"/>
                </a:solidFill>
              </a:rPr>
              <a:t> «Курение-деньги на ветер»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1850" y="1814513"/>
            <a:ext cx="10515600" cy="901700"/>
          </a:xfrm>
        </p:spPr>
        <p:txBody>
          <a:bodyPr/>
          <a:lstStyle/>
          <a:p>
            <a:r>
              <a:rPr lang="ru-RU" sz="3600" b="1" smtClean="0"/>
              <a:t>Педагогическая характеристика занятия</a:t>
            </a:r>
          </a:p>
        </p:txBody>
      </p:sp>
      <p:pic>
        <p:nvPicPr>
          <p:cNvPr id="19459" name="Picture 5" descr="http://privadmin.ru/assets/uploads/2015-12-10/2015-12-10_14-14-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360363"/>
            <a:ext cx="26574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3" y="374650"/>
            <a:ext cx="10688637" cy="1371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Цена вредных привычек в семейном бюджете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Цель занятия: </a:t>
            </a:r>
            <a:r>
              <a:rPr lang="ru-RU" dirty="0" smtClean="0"/>
              <a:t>Показать, как изменится бюджет семьи при отказе от вредных привычек.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Повторение изученного  материала ( бюджет, акциз, стоимость, цена).</a:t>
            </a:r>
            <a:endParaRPr lang="ru-RU" sz="2000" dirty="0" smtClean="0"/>
          </a:p>
          <a:p>
            <a:pPr lvl="1"/>
            <a:r>
              <a:rPr lang="ru-RU" dirty="0" smtClean="0"/>
              <a:t>Формирование умений оптимизации семейного и личного бюджета.</a:t>
            </a:r>
            <a:endParaRPr lang="ru-RU" sz="2000" dirty="0" smtClean="0"/>
          </a:p>
          <a:p>
            <a:pPr lvl="1"/>
            <a:r>
              <a:rPr lang="ru-RU" dirty="0" smtClean="0"/>
              <a:t>Формирование коммуникативных способностей.</a:t>
            </a:r>
            <a:endParaRPr lang="ru-RU" sz="20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82750" y="0"/>
            <a:ext cx="9437688" cy="658813"/>
          </a:xfrm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учебного процесса</a:t>
            </a:r>
          </a:p>
        </p:txBody>
      </p:sp>
      <p:graphicFrame>
        <p:nvGraphicFramePr>
          <p:cNvPr id="21584" name="Group 80"/>
          <p:cNvGraphicFramePr>
            <a:graphicFrameLocks noGrp="1"/>
          </p:cNvGraphicFramePr>
          <p:nvPr/>
        </p:nvGraphicFramePr>
        <p:xfrm>
          <a:off x="236238" y="734107"/>
          <a:ext cx="11672888" cy="6123893"/>
        </p:xfrm>
        <a:graphic>
          <a:graphicData uri="http://schemas.openxmlformats.org/drawingml/2006/table">
            <a:tbl>
              <a:tblPr/>
              <a:tblGrid>
                <a:gridCol w="4432300"/>
                <a:gridCol w="1357313"/>
                <a:gridCol w="5883275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Этап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Продолжительность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Действия обучающихся при выполнении заданий или типы заданий для обучающихся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romanUcPeriod"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Оргмомент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Вводное слово ведущего (актуализация).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мин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Приветствуют. Готовятся к работе. Делятся на   группы.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.Подготовка к игре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2.1.Повторение базовых понятий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Находят соответствие между термином и формулировкой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2.2.Демонстрация видеоролика «Песенка о вреде курения»  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Просматривают видеоролик http://miytvideo.ru/video/О-ВРЕДЕ-КУРЕНИЯ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.Игра-соревнование.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мин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3.1. Решение задач.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мин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Решают предложенную задачу.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Выполнение заданий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FrankRuehl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Выполняют предложенные задания.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Рефлексия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мин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Выбирают вариант ответа, голосуют фишками.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Подведение итогов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минут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Заслушивают  итоги соревнования, поздравляют участников и победителей.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914</Words>
  <Application>Microsoft Office PowerPoint</Application>
  <PresentationFormat>Произвольный</PresentationFormat>
  <Paragraphs>167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</vt:lpstr>
      <vt:lpstr>Команда проекта:</vt:lpstr>
      <vt:lpstr>Тема итоговой аттестационной работы (проекта) </vt:lpstr>
      <vt:lpstr>Общая характеристика занятия</vt:lpstr>
      <vt:lpstr>Характеристика условий реализации проекта</vt:lpstr>
      <vt:lpstr>Характеристика условий реализации проекта</vt:lpstr>
      <vt:lpstr>Педагогическая характеристика занятия</vt:lpstr>
      <vt:lpstr>  Тема: Цена вредных привычек в семейном бюджете </vt:lpstr>
      <vt:lpstr>Описание учебного процесса</vt:lpstr>
      <vt:lpstr>Описание учебного процесса</vt:lpstr>
      <vt:lpstr>Методическая характеристика занятия</vt:lpstr>
      <vt:lpstr>Перечень методик (технологий, методических приемов), рекомендуемых к использованию.</vt:lpstr>
      <vt:lpstr>Методика оценки педагогической эффективности занятия </vt:lpstr>
      <vt:lpstr>Ход урока:  I. Оргмомент.  Приветствие.  Формирование команд  из числа обучающихся.     </vt:lpstr>
      <vt:lpstr>  II.Подготовка к игре  2.1.Повторение базовых понятий найти соответствие </vt:lpstr>
      <vt:lpstr>2.2.Демонстрация видеоролика «Песенка о вреде курения»   </vt:lpstr>
      <vt:lpstr>III.Игра-соревнование 3.1. Решение задач. </vt:lpstr>
      <vt:lpstr>3.2. Выполнение заданий. </vt:lpstr>
      <vt:lpstr>Задание 2:  Составить коллаж или нарисовать те вещи, которые можно приобрести на сэкономленные деньги.</vt:lpstr>
      <vt:lpstr>III. Рефлексия </vt:lpstr>
      <vt:lpstr>IV. Подведение итогов 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76</cp:revision>
  <dcterms:created xsi:type="dcterms:W3CDTF">2016-08-27T07:46:40Z</dcterms:created>
  <dcterms:modified xsi:type="dcterms:W3CDTF">2018-04-25T17:20:10Z</dcterms:modified>
</cp:coreProperties>
</file>